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2" r:id="rId5"/>
    <p:sldId id="273" r:id="rId6"/>
    <p:sldId id="275" r:id="rId7"/>
    <p:sldId id="277" r:id="rId8"/>
    <p:sldId id="259" r:id="rId9"/>
    <p:sldId id="274" r:id="rId10"/>
    <p:sldId id="281" r:id="rId11"/>
    <p:sldId id="260" r:id="rId12"/>
    <p:sldId id="276" r:id="rId13"/>
    <p:sldId id="261" r:id="rId14"/>
    <p:sldId id="262" r:id="rId15"/>
    <p:sldId id="263" r:id="rId16"/>
    <p:sldId id="264" r:id="rId17"/>
    <p:sldId id="265" r:id="rId18"/>
    <p:sldId id="278" r:id="rId19"/>
    <p:sldId id="266" r:id="rId20"/>
    <p:sldId id="267" r:id="rId21"/>
    <p:sldId id="279" r:id="rId22"/>
    <p:sldId id="268" r:id="rId23"/>
    <p:sldId id="269" r:id="rId24"/>
    <p:sldId id="270" r:id="rId25"/>
    <p:sldId id="271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BBC3C-7CBC-4752-BA25-3884B1EE560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C234-0A3B-4F69-B819-3D4DAC057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687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BBC3C-7CBC-4752-BA25-3884B1EE560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C234-0A3B-4F69-B819-3D4DAC057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789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BBC3C-7CBC-4752-BA25-3884B1EE560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C234-0A3B-4F69-B819-3D4DAC057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946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BBC3C-7CBC-4752-BA25-3884B1EE560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C234-0A3B-4F69-B819-3D4DAC057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188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BBC3C-7CBC-4752-BA25-3884B1EE560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C234-0A3B-4F69-B819-3D4DAC057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721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BBC3C-7CBC-4752-BA25-3884B1EE560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C234-0A3B-4F69-B819-3D4DAC057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422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BBC3C-7CBC-4752-BA25-3884B1EE560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C234-0A3B-4F69-B819-3D4DAC057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49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BBC3C-7CBC-4752-BA25-3884B1EE560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C234-0A3B-4F69-B819-3D4DAC057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766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BBC3C-7CBC-4752-BA25-3884B1EE560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C234-0A3B-4F69-B819-3D4DAC057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555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BBC3C-7CBC-4752-BA25-3884B1EE560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C234-0A3B-4F69-B819-3D4DAC057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402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BBC3C-7CBC-4752-BA25-3884B1EE560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C234-0A3B-4F69-B819-3D4DAC057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935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BBC3C-7CBC-4752-BA25-3884B1EE560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9C234-0A3B-4F69-B819-3D4DAC057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367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99" y="222069"/>
            <a:ext cx="7034349" cy="423236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025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14.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Мышечные ткани, морфофункциональная характеристика, классификация.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Поперечнополосатые и гладкие мышечные ткани.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> </a:t>
            </a:r>
            <a:br>
              <a:rPr lang="ru-RU" sz="3100" dirty="0"/>
            </a:br>
            <a:endParaRPr lang="ru-RU" sz="31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396343"/>
            <a:ext cx="7034348" cy="1861457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629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562074"/>
          </a:xfrm>
        </p:spPr>
        <p:txBody>
          <a:bodyPr>
            <a:normAutofit/>
          </a:bodyPr>
          <a:lstStyle/>
          <a:p>
            <a:r>
              <a:rPr lang="ru-RU" sz="2800" b="1" dirty="0" err="1" smtClean="0"/>
              <a:t>Микрофиламенты</a:t>
            </a:r>
            <a:r>
              <a:rPr lang="ru-RU" sz="2800" b="1" dirty="0" smtClean="0"/>
              <a:t> (МТ)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951012"/>
            <a:ext cx="295232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- МТ -</a:t>
            </a:r>
            <a:r>
              <a:rPr lang="ru-RU" sz="2000" dirty="0" smtClean="0">
                <a:solidFill>
                  <a:srgbClr val="FF0000"/>
                </a:solidFill>
              </a:rPr>
              <a:t>тончайшие элементы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</a:rPr>
              <a:t>цитоскелета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(d  </a:t>
            </a:r>
            <a:r>
              <a:rPr lang="ru-RU" sz="2000" dirty="0" smtClean="0">
                <a:solidFill>
                  <a:srgbClr val="FF0000"/>
                </a:solidFill>
              </a:rPr>
              <a:t>= 6 нм)</a:t>
            </a:r>
          </a:p>
          <a:p>
            <a:r>
              <a:rPr lang="ru-RU" sz="2000" dirty="0" smtClean="0"/>
              <a:t>- Встречаются во всех клетках эукариот (обильны в мышечных волокнах и </a:t>
            </a:r>
            <a:r>
              <a:rPr lang="ru-RU" sz="2000" dirty="0" err="1" smtClean="0"/>
              <a:t>кардиомиоцитах</a:t>
            </a:r>
            <a:r>
              <a:rPr lang="ru-RU" sz="2000" dirty="0" smtClean="0"/>
              <a:t>)</a:t>
            </a:r>
          </a:p>
          <a:p>
            <a:r>
              <a:rPr lang="ru-RU" sz="2000" dirty="0" smtClean="0"/>
              <a:t>- Состоят из </a:t>
            </a:r>
            <a:r>
              <a:rPr lang="ru-RU" sz="2000" b="1" dirty="0" smtClean="0">
                <a:solidFill>
                  <a:srgbClr val="FF0000"/>
                </a:solidFill>
              </a:rPr>
              <a:t>актина,  миозина, </a:t>
            </a:r>
            <a:r>
              <a:rPr lang="ru-RU" sz="2000" b="1" dirty="0" err="1" smtClean="0">
                <a:solidFill>
                  <a:srgbClr val="FF0000"/>
                </a:solidFill>
              </a:rPr>
              <a:t>тропомиозина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r>
              <a:rPr lang="ru-RU" sz="2000" dirty="0" smtClean="0"/>
              <a:t>- Формируют в мышечных клетках </a:t>
            </a:r>
            <a:r>
              <a:rPr lang="ru-RU" sz="2000" b="1" dirty="0" err="1" smtClean="0">
                <a:solidFill>
                  <a:srgbClr val="FF0000"/>
                </a:solidFill>
              </a:rPr>
              <a:t>саркомеры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r>
              <a:rPr lang="ru-RU" sz="2000" dirty="0" smtClean="0"/>
              <a:t>Принимают участие в движении, формировании псевдоподий, </a:t>
            </a:r>
            <a:r>
              <a:rPr lang="ru-RU" sz="2000" dirty="0" err="1" smtClean="0"/>
              <a:t>ламелл</a:t>
            </a:r>
            <a:endParaRPr lang="ru-RU" sz="2000" dirty="0"/>
          </a:p>
        </p:txBody>
      </p:sp>
      <p:sp>
        <p:nvSpPr>
          <p:cNvPr id="3" name="AutoShape 2" descr="https://cf.ppt-online.org/files/slide/a/AiXabh5WUnEud91epQO4fYrNvPMc670SRIG3jJ/slide-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825008"/>
            <a:ext cx="5300915" cy="4764232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57200" y="1018137"/>
            <a:ext cx="2674640" cy="525741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410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08371"/>
            <a:ext cx="8188778" cy="6479812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Молекулы миозина имеют хвост и две головки на одном конце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повышении концентрации ионов кальция в шарнирном участке (область присоединения головок) молекула изменяет свою конфигурацию. Головки миозина связываются с актином при участии </a:t>
            </a:r>
            <a:r>
              <a:rPr lang="ru-RU" sz="1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тропомиозина</a:t>
            </a:r>
            <a:r>
              <a:rPr lang="ru-RU" sz="1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тропонина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Наклоняясь, головка миозина тянет </a:t>
            </a:r>
            <a:r>
              <a:rPr lang="ru-RU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актиновую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филаменту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сторону М-линии. Z-линии сближаются, </a:t>
            </a:r>
            <a:r>
              <a:rPr lang="ru-RU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саркомер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укорачивается.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соседними миофибриллами a-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актининовые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сети Z-линий связаны посредством промежуточных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Они подходят к внутренней поверхности плазмолеммы и закрепляются в кортикальном слое цитоплазмы, так что соседние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саркомеры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миофибрилл лежат на одном уровне. Это и создает поперечную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исчерченность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всего волокна.</a:t>
            </a:r>
          </a:p>
          <a:p>
            <a:pPr algn="just"/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Источником кальция служат цистерны АЭР.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вытянуты вдоль миофибрилл около каждого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саркомера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образуют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саркоплазматическую сеть.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ней аккумулируются ионы кальция, когда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миосимпласт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находится в расслабленном состоянии. На уровне Z-линий (у амфибий) или на границе А- и I-дисков (у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млекоптающих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канальцы сети меняют направление и располагаются поперечно, образуя расширенные терминальные или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латеральные (L) цистерны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поверхности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миосимпласта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плазмолемма образует длинные трубочки, идущие поперечно в глубину клетки (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Т-трубочки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на уровне границ между темными и светлыми дисками. </a:t>
            </a:r>
          </a:p>
        </p:txBody>
      </p:sp>
    </p:spTree>
    <p:extLst>
      <p:ext uri="{BB962C8B-B14F-4D97-AF65-F5344CB8AC3E}">
        <p14:creationId xmlns:p14="http://schemas.microsoft.com/office/powerpoint/2010/main" val="306897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МЕХАНИЗМ СОКРАЩЕНИЯ СКЕЛЕТНЫХ МЫШЦ | Библиотека тренер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567" y="770552"/>
            <a:ext cx="7330792" cy="590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766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404" y="204487"/>
            <a:ext cx="7836082" cy="80135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alt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Миосаттелитоциты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9"/>
          <p:cNvSpPr>
            <a:spLocks noChangeArrowheads="1"/>
          </p:cNvSpPr>
          <p:nvPr/>
        </p:nvSpPr>
        <p:spPr bwMode="auto">
          <a:xfrm rot="10800000" flipV="1">
            <a:off x="785401" y="642961"/>
            <a:ext cx="7836084" cy="646330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малодифференцированные клетки, являющиеся источником регенерации мышечной ткани. Они прилежат к поверхности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миосимпласта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так что их плазмолеммы соприкасаются. Имеют одно ядро овальной формы. Обладают всеми органеллами общего значения, в том числе и клеточным центром.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Типы мышечных волокон.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/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Мышечные волокна в составе разных мышц обладают разной силой, скоростью и длительностью сокращения, а также утомляемостью. Ферменты в них обладают разной активностью и представлены в различных изомерных формах. </a:t>
            </a:r>
            <a:r>
              <a:rPr kumimoji="0" lang="ru-RU" alt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Различаются по содержанию дыхательных ферментов – гликолитических и окислительных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соотношению миофибрилл, митохондрий и миоглобина различают </a:t>
            </a:r>
            <a:r>
              <a:rPr lang="ru-RU" altLang="ru-RU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белые</a:t>
            </a:r>
            <a:r>
              <a:rPr lang="ru-RU" alt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красные </a:t>
            </a:r>
            <a:r>
              <a:rPr lang="ru-RU" alt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altLang="ru-RU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промежуточные волокна</a:t>
            </a:r>
            <a:r>
              <a:rPr lang="ru-RU" alt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функциональным особенностям мышечные волокна подразделяют на </a:t>
            </a:r>
            <a:r>
              <a:rPr lang="ru-RU" altLang="ru-RU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быстрые</a:t>
            </a:r>
            <a:r>
              <a:rPr lang="ru-RU" alt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медленные</a:t>
            </a:r>
            <a:r>
              <a:rPr lang="ru-RU" alt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altLang="ru-RU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промежуточные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/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Молекула миозина имеет несколько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изоформ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среди которых существуют «быстрая» и «медленная». </a:t>
            </a:r>
            <a:r>
              <a:rPr lang="ru-RU" altLang="ru-RU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быстрых волокнах 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преобладают гликолитические процессы, они более богаты гликогеном, в них меньше миоглобина, поэтому их называют также белыми. </a:t>
            </a:r>
            <a:r>
              <a:rPr lang="ru-RU" altLang="ru-RU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медленных волокнах 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выше активность окислительных ферментов, они богаче миоглобином, выглядят более красными. Степень активности дыхательных ферментов варьирует значительно, поэтому наряду с белыми и красными выделяют промежуточные волокна. В мышечной ткани различные волокна располагаются мозаично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Группа 19"/>
          <p:cNvGrpSpPr>
            <a:grpSpLocks/>
          </p:cNvGrpSpPr>
          <p:nvPr/>
        </p:nvGrpSpPr>
        <p:grpSpPr bwMode="auto">
          <a:xfrm rot="10800000" flipV="1">
            <a:off x="6355678" y="8869905"/>
            <a:ext cx="516963" cy="45719"/>
            <a:chOff x="10496" y="241"/>
            <a:chExt cx="850" cy="14"/>
          </a:xfrm>
        </p:grpSpPr>
        <p:cxnSp>
          <p:nvCxnSpPr>
            <p:cNvPr id="21" name="Line 12"/>
            <p:cNvCxnSpPr>
              <a:cxnSpLocks noChangeShapeType="1"/>
            </p:cNvCxnSpPr>
            <p:nvPr/>
          </p:nvCxnSpPr>
          <p:spPr bwMode="auto">
            <a:xfrm>
              <a:off x="10496" y="248"/>
              <a:ext cx="846" cy="0"/>
            </a:xfrm>
            <a:prstGeom prst="line">
              <a:avLst/>
            </a:prstGeom>
            <a:noFill/>
            <a:ln w="889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Line 13"/>
            <p:cNvCxnSpPr>
              <a:cxnSpLocks noChangeShapeType="1"/>
            </p:cNvCxnSpPr>
            <p:nvPr/>
          </p:nvCxnSpPr>
          <p:spPr bwMode="auto">
            <a:xfrm>
              <a:off x="11344" y="241"/>
              <a:ext cx="0" cy="14"/>
            </a:xfrm>
            <a:prstGeom prst="line">
              <a:avLst/>
            </a:prstGeom>
            <a:noFill/>
            <a:ln w="254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3" name="Rectangle 20"/>
          <p:cNvSpPr>
            <a:spLocks noChangeArrowheads="1"/>
          </p:cNvSpPr>
          <p:nvPr/>
        </p:nvSpPr>
        <p:spPr bwMode="auto">
          <a:xfrm>
            <a:off x="95667" y="5507432"/>
            <a:ext cx="875795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911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49144" cy="562337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Регенерация скелетной мышечной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ткани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27463"/>
            <a:ext cx="7849144" cy="524950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Ядра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миосимпластов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делиться не могут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как в клетках отсутствуют клеточные центры.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Камбиальными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элементами служат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миосателлитоциты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Пока организм растет, они делятся, дочерние клетки встраиваются в концы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симпластов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 окончании роста размножение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миосателлитоцитов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затухает.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повреждения мышечного волокна на некотором протяжении от места травмы оно разрушается и его фрагменты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фагоцитируются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макрофагами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тканей происходит за счет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гипертрофии самого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симпласта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пролиферации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миосателлитоцитов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симпласте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активируется ГЭР и аппарат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Гольджи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 синтез веществ, необходимых для восстановления саркоплазмы и миофибрилл,  а также сборка мембран, что восстанавливает целостность плазмолеммы.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Миосателлитоциты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сохранившиеся рядом с повреждением, делятся. Одни из них мигрируют к месту повреждения и встраиваются в волокно, другие сливаются и образуют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миотубы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792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40494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Скелетная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мышца как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404949"/>
            <a:ext cx="7886700" cy="577201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Мышцы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соединяются с костями посредством сухожилий или непосредственно с надкостницей. На конце мышечного волокна плазмолемма образует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впячивания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них со стороны сухожилия или надкостницы проникают коллагеновые волокна. Коллагеновые волокна спирально оплетаются ретикулярными волокнами. Концы волокон направляются к базальной мембране, входят в нее, поворачивают назад и по выходе снова оплетают коллагеновые волокна.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мышечными волокнами находятся тонкие прослойки рыхлой соединительной ткани – </a:t>
            </a:r>
            <a:r>
              <a:rPr lang="ru-RU" sz="20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эндомизий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мышечных волокон окружены более толстой прослойкой рыхлой соединительной ткани – </a:t>
            </a:r>
            <a:r>
              <a:rPr lang="ru-RU" sz="20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перимизием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разделяя мышцу на пучки. Несколько пучков объединены в более крупные группы, разделенные более толстыми соединительнотканными прослойками. Поверхность мышцы окружена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</a:t>
            </a:r>
            <a:r>
              <a:rPr lang="ru-RU" sz="20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имизием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Васкуляризация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Артерии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вступают в мышцу и распространяются по прослойкам соединительной ткани.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перимизии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артериолы,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эндомизии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капилляры. Вены и лимфатические сосуды проходят рядом с приносящими сосудами. Рядом с сосудами много тканевых базофилов, регулирующих проницаемость сосудов.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9247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692390" cy="470897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Сердечная мышечная ткань.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36023"/>
            <a:ext cx="7692390" cy="534094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Гистогенез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миоэпикардиальных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пластинок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спланхнотома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Дифференцируются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видов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кардиомиоцитов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рабочие (сократительные), синусные, переходные, проводящие, секреторные.</a:t>
            </a:r>
          </a:p>
          <a:p>
            <a:pPr algn="just"/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кардиомиоциты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образуют цепочки. Укорачиваясь, создают силу сокращения сердечной мышцы. Способны передавать управляющие сигналы друг другу.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Синусные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кардиомиоциты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способны автоматически в определенном ритме сменять состояние сокращения на расслабление. Воспринимают управляющие сигналы от нервных волокон, в ответ на что изменяют ритм сократительной деятельности. Синусные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кардиомиоциты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передают управляющие сигналы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переходным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те –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проводящим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Проводящие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кардиомиоциты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образуют цепочки клеток, соединенных концами. Первая клетка в цепочке воспринимает управляющие сигналы и передает их далее – другим проводящим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кардиомиоцитам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Клетки, замыкающие цепочку, передают сигнал через переходные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кардиомиоциты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рабочим.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Секреторные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кардиомиоциты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вырабатывают натрийуретический фактор.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30169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70897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сократительных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кардиомиоцитов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36022"/>
            <a:ext cx="7886700" cy="5904411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Кардиомиоциты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имеют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удлиненную форму (100-150 мкм), близкую к цилиндрической. Их концы соединяются друг с другом, так что цепочки клеток составляют функциональные волокна. </a:t>
            </a:r>
            <a:r>
              <a:rPr lang="ru-RU" sz="3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контактов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клеток образуются </a:t>
            </a:r>
            <a:r>
              <a:rPr lang="ru-RU" sz="3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вставочные диски.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Кардиомиоциты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могут ветвиться и образовывать сеть. Их поверхности покрыты базальной мембраной, в которую вплетаются ретикулярные и коллагеновые волокна.</a:t>
            </a:r>
          </a:p>
          <a:p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Ядро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кардиомиоцита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(иногда их два) овальное, лежит в центральной части клетки. У полюсов ядра сосредоточены немногочисленные органеллы общего значения.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Миофибриллы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слабо обособлены друг от друга, могут расщепляться. Их строение аналогично строению миофибрилл скелетного мышечного волокна. Каждая митохондрия располагается на протяжении всего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саркомера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поверхности плазмолеммы вглубь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кардиомиоцита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направлены Т-трубочки, находящиеся на уровне Z-линий. Их мембраны контактируют с мембранами АЭР. Петли АЭР вытянуты вдоль миофибрилл, имеют латеральные утолщения (L-системы), формирующие вместе с Т-трубочками триады или диады.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цитоплазме включения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гликогена, липидов, много миоглобина. Механизм сокращения такой же, как у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миосомпластов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2607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Тема лекции № 6: МЫШЕЧНАЯ ТКАНЬ Часовских Ольга Владимировна 1 — презентация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361609"/>
            <a:ext cx="7666265" cy="574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48268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483326"/>
            <a:ext cx="7886700" cy="5693637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Кардиомиоциты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соединяются друг с другом своими торцевыми концами. Здесь образуются вставочные диски. Концы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кардиомиоцитов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имеют неровную поверхность, выступы одной клетки входят во впадины другой. Поперечные участки выступов соседних клеток соединены друг с другом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интердигитациями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десмосомами. Боковые поверхности выступов объединяются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нексусами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(щелевыми соединениями). Это обеспечивает метаболические связи между ними и синхронность сокращений.</a:t>
            </a:r>
          </a:p>
          <a:p>
            <a:pPr algn="just"/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Регенерация.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Возможна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гипертрофия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Стволовых клеток в сердечной мышечной ткани нет, поэтому погибающие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кардиомиоциты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восстанавливаются.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6450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22069"/>
            <a:ext cx="8005898" cy="418011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и классификация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640080"/>
            <a:ext cx="8005899" cy="570846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Мышечными тканями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 ткани, различные по строению и происхождению, сходные по способности сокращаться. Обеспечивают перемещение в пространстве организма в целом, его частей, органов внутри организма (сердце, язык, кишечник).</a:t>
            </a:r>
          </a:p>
          <a:p>
            <a:pPr algn="just"/>
            <a:r>
              <a:rPr lang="ru-RU" sz="3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Классификация.</a:t>
            </a:r>
          </a:p>
          <a:p>
            <a:pPr algn="just"/>
            <a:r>
              <a:rPr lang="ru-RU" sz="33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морфофункциональному принципу </a:t>
            </a:r>
            <a:r>
              <a:rPr lang="ru-RU" sz="3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поперечнополосатые и гладкие мышечные ткани. </a:t>
            </a:r>
            <a:endParaRPr lang="ru-RU" sz="33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3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поперечнополосатых мышечных тканях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миозиновые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филаменты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постоянно полимеризованы, образуют с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актиновыми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фибриллами постоянно существующие миофибриллы.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Актиновые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миозиновые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фибриллы расположены на одинаковом уровне и создают поперечную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исчерченность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Исчерченные мышечные ткани сокращаются быстрее, чем гладкие.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3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гладких мышечных тканях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вне сокращения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миозиновые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филаменты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деполимеризованы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присутствии ионов кальция они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полимеризуются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вступают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актиновыми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филаментами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Образующиеся миофибриллы не имеют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исчерченности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3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гистогенетическому принципу </a:t>
            </a:r>
            <a:r>
              <a:rPr lang="ru-RU" sz="3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зависимости от источников развития) выделяют</a:t>
            </a:r>
          </a:p>
          <a:p>
            <a:r>
              <a:rPr lang="ru-RU" sz="3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типов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3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мезенхимны</a:t>
            </a:r>
            <a:r>
              <a:rPr lang="ru-RU" sz="3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(из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десмального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зачатка мезенхимы), </a:t>
            </a:r>
            <a:r>
              <a:rPr lang="ru-RU" sz="33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эпидермальные</a:t>
            </a:r>
            <a:r>
              <a:rPr lang="ru-RU" sz="33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кожной эктодермы и из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прехордальной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пластинки), </a:t>
            </a:r>
            <a:r>
              <a:rPr lang="ru-RU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нейральные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(из нервной трубки), </a:t>
            </a:r>
            <a:r>
              <a:rPr lang="ru-RU" sz="33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целомические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(из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миоэпикардиальной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пластинки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висцерального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листка сомита) и </a:t>
            </a:r>
            <a:r>
              <a:rPr lang="ru-RU" sz="33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соматические (</a:t>
            </a:r>
            <a:r>
              <a:rPr lang="ru-RU" sz="33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миотомные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Первые 3 типа – гладкие мышечные ткани, 4,5 – поперечнополосатые.</a:t>
            </a:r>
          </a:p>
          <a:p>
            <a:pPr algn="just"/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0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365127"/>
            <a:ext cx="8045087" cy="57540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Гладкие мышечные ткани.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40527"/>
            <a:ext cx="8045086" cy="5236436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группы гладких мышечных тканей –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мезенхимные,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эпидермальные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нейральные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Мышечная ткань мезенхимного происхождения.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Гладкий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миоцит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веретеновидная клетка длиной 20-500 мкм, шириной 5-8 мкм. Ядро палочковидное, находится в центральной части. При сокращении клетки ядро изгибается и даже закручивается. Органеллы общего значения, среди которых много митохондрий, сосредоточены около полюсов ядра. Аппарат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Гольджи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ГЭР развиты слабо. Рибосомы расположены свободно.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актина образуют в цитоплазме трехмерную сеть, вытянутую преимущественно продольно. Концы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скреплены между собой и с плазмолеммой сшивающими белками. Эти участки видны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электроннограммах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плотные тельца. Мономеры миозина располагаются рядом 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актина</a:t>
            </a:r>
          </a:p>
        </p:txBody>
      </p:sp>
    </p:spTree>
    <p:extLst>
      <p:ext uri="{BB962C8B-B14F-4D97-AF65-F5344CB8AC3E}">
        <p14:creationId xmlns:p14="http://schemas.microsoft.com/office/powerpoint/2010/main" val="11196601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Гладкие миоциты, гладкая мышечная ткань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64" y="543174"/>
            <a:ext cx="8164286" cy="4245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6800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5811837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сокращения гладкого мышечного волокна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нервным волокнам поступает сигнал к сокращению. Медиатор изменяет состояние плазмолеммы. Она образует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впячивания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кавеолы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которых концентрируются ионы кальция.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Кавеолы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отшнуровываются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сторону цитоплазмы в виде пузырьков. Из пузырьков освобождается кальций.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полимеризация миозина, взаимодействие миозина с актином.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Актиновые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смещаются друг другу навстречу, плотные пятна сближаются, усилие передается на плазмолемму, клетка сокращается. Когда поступление сигналов прекращается, ионы кальция эвакуируются из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кавеол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миозин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деполимеризуется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миофибриллы»	распадаются.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прекращается.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	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актино-миозиновые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комплексы существуют в гладких мышцах только в период сокращения.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Гладкие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миоциты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располагаются без заметных межклеточных пространств. На концах клеток плазмолемма образует узкие трубчатые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впячивания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Миоциты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разделены базальной мембраной. На отдельных участках в ней образуются «окна», поэтому плазмолеммы соседних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миоцитов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сближаются. Здесь формируются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нексусы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между клетками возникают не только механические, но и метаболические связи. Поверх базальной мембраны между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миоцитами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проходят эластические и ретикулярные волокна, объединяющие клетки в единый тканевый комплекс. Ретикулярные волокна проникают в щели на концах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миоцитов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закрепляются там.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60316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27651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Регенерация.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92777"/>
            <a:ext cx="7886700" cy="5184186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Регенерация происходит на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тканевом и клеточном уровне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Мышечная ткань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эпидермального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происхождения.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Миоэпидермальные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клетки развиваются из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эпидермального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зачатка. Встречаются в потовых, слюнных, молочных и слезных железах. Имеют общих предшественников с их секреторными клетками. Миоэпителиальные клетки непосредственно прилежат к собственно эпителиальным и имеют общую с ними базальную мембрану. При регенерации те и другие восстанавливаются из общих предшественников.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миоэпителиальных клеток имеют звездчатую форму. Их отростки охватывают концевые отделы и мелкие протоки желез. В теле клетки располагаются ядро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органеллы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значения, в отростках – сократительный аппарат, организованный как в клетках мезенхимного происхождения.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23440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Мышечная ткань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нейрального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происхождения.</a:t>
            </a:r>
            <a:b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48627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клеток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зачатка в составе внутренней стенки глазного бокала. Тела клеток располагаются в эпителии задней поверхности радужки. Каждая из них имеет отросток, который направляется в толщу радужки и ложится параллельно ее поверхности.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отростке находится сократительный аппарат, организованный так же, как во всех гладких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миоцитах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зависимости от направления отростков (перпендикулярно или параллельно краю зрачка)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миоциты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образуют две мышцы – суживающую и расширяющую зрачок.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4493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84405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Рекомендуемая литература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149531"/>
            <a:ext cx="7886700" cy="5027432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Гистология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цитология и эмбриология (под ред.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Ю.И.Афанасьева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Н.А.Юриной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М., Медицина, 2001.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Гистология (под ред. В.Г. Елисеева и др.). М., Медицина, 1989.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Заварзин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А.А. Основы сравнительной гистологии. Учебное пособие. Л., Изд-во ЛГУ, 1985.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Шубникова Е.А. Функциональная морфология тканей: уч. Пос. М., Изд-во МГУ, 1981.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Хэм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Кормак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Д. Гистология (в 5 томах). М., “Мир”, 1983</a:t>
            </a:r>
          </a:p>
        </p:txBody>
      </p:sp>
    </p:spTree>
    <p:extLst>
      <p:ext uri="{BB962C8B-B14F-4D97-AF65-F5344CB8AC3E}">
        <p14:creationId xmlns:p14="http://schemas.microsoft.com/office/powerpoint/2010/main" val="2821115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8032024" cy="45783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Поперечнополосатые </a:t>
            </a:r>
            <a:r>
              <a:rPr lang="ru-RU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мышечные </a:t>
            </a:r>
            <a: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ткани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22960"/>
            <a:ext cx="8032024" cy="587828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55000" lnSpcReduction="20000"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скелетную и сердечную поперечнополосатые мышечные ткани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Скелетная </a:t>
            </a:r>
            <a:r>
              <a:rPr lang="ru-RU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мышечная ткань.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Гистогенез.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скелетной поперечнополосатой мышечной ткани развиваются из клеток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миотомов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миобластов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ходе дифференцировки возникают две клеточные линии. Клетки одной из линий сливаются, образуя удлиненные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симпласты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мышечные трубочки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миотубы</a:t>
            </a:r>
            <a:r>
              <a:rPr lang="ru-RU" sz="32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них происходит дифференцировка миофибрилл. Отмечается хорошо развитый ГЭР. Миофибриллы сначала располагаются под плазмолеммой, затем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заплняют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большую часть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миотубы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Ядра смещаются к периферии. Клеточные центры и микротрубочки полностью исчезают. ГЭР редуцируется в значительной степени. Формирующиеся структуры называются </a:t>
            </a:r>
            <a:r>
              <a:rPr lang="ru-RU" sz="32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миосимпластами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другой линии остаются самостоятельными и дифференцируются в </a:t>
            </a:r>
            <a:r>
              <a:rPr lang="ru-RU" sz="32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миосателлиты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располагаются на поверхности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миосимпластов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скелетной мышечной ткани.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Структурная единица мышечной ткани – </a:t>
            </a:r>
            <a:r>
              <a:rPr lang="ru-RU" sz="32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мышечное волокно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состоящее из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миосимпласта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миосателлитов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покрытых общей базальной мембраной. Толщина волокна 50-100 мкм, длина до нескольких сантиметров. Плазмолемма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симпласта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вместе с базальной мембраной составляет </a:t>
            </a:r>
            <a:r>
              <a:rPr lang="ru-RU" sz="32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сарколемму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471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Опорно-двигательная система. Мышцы • Биология, Анатомия и физиология  человека • Фоксфорд Учебник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84" y="367312"/>
            <a:ext cx="8216965" cy="580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93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Мышечная ткань. Расположение в организме, виды, строение и функции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51" y="1098587"/>
            <a:ext cx="7982499" cy="4566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23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Мышечные ткани рисунок карандашом - 63 фото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93" y="1464299"/>
            <a:ext cx="7705214" cy="4154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892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Биология - 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7" y="1690689"/>
            <a:ext cx="8621485" cy="2859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65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56754"/>
            <a:ext cx="8084276" cy="67926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</a:t>
            </a:r>
            <a:r>
              <a:rPr lang="ru-RU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миосимпласта</a:t>
            </a:r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653143"/>
            <a:ext cx="8084276" cy="552382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сарколеммой располагается множество ядер продолговатой формы. Их количество – до нескольких десятков тысяч. У полюсов ядер располагаются органеллы общего значения – комплекс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Гольджи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ГЭР. Миофибриллы заполняют основную часть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миосимпласта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расположены продольно.</a:t>
            </a:r>
          </a:p>
          <a:p>
            <a:r>
              <a:rPr lang="ru-RU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Саркомер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структурная единица миофибриллы. Миофибрилла имеет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поперечные темные и светлые диски (анизотропные (темные) А-диски, изотропные (светлые) I-диски). </a:t>
            </a: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миофибрилла окружена продольно расположенными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анастомозирующими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между собой петлями АЭР (саркоплазматической сети). Между соседними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саркомерами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пограничная структура –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Z-линия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сеть из белковых фибрилл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среди которых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a-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актинин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С Z-линией связаны концы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актиновых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 Z-линий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актиновые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направляются к центру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саркомера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не доходят до его середины.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Актиновые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объединены с Z-линией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миозиновыми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нерастяжимыми молекулами </a:t>
            </a:r>
            <a:r>
              <a:rPr lang="ru-RU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небулина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Посередине темного диска –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М-линия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(сеть из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миомезина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В М-линии закреплены концы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миозиновых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 М-линии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миозиновые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направляются в сторону Z-линий, располагаясь между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актиновыми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до Z-линий не доходят. Концы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миозиновых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фиксированы к Z-линиям растяжимыми гигантскими белковыми молекулами </a:t>
            </a:r>
            <a:r>
              <a:rPr lang="ru-RU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титина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876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Молекулярные основы работы мышечной ткани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777" y="286216"/>
            <a:ext cx="7265461" cy="5812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67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</TotalTime>
  <Words>2273</Words>
  <Application>Microsoft Office PowerPoint</Application>
  <PresentationFormat>Экран (4:3)</PresentationFormat>
  <Paragraphs>86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Тема Office</vt:lpstr>
      <vt:lpstr>         Лекция 14. Мышечные ткани, морфофункциональная характеристика, классификация. Поперечнополосатые и гладкие мышечные ткани.   </vt:lpstr>
      <vt:lpstr>Определение и классификация</vt:lpstr>
      <vt:lpstr> Поперечнополосатые мышечные ткани </vt:lpstr>
      <vt:lpstr>Презентация PowerPoint</vt:lpstr>
      <vt:lpstr>Презентация PowerPoint</vt:lpstr>
      <vt:lpstr>Презентация PowerPoint</vt:lpstr>
      <vt:lpstr>Презентация PowerPoint</vt:lpstr>
      <vt:lpstr>Строение миосимпласта. </vt:lpstr>
      <vt:lpstr>Презентация PowerPoint</vt:lpstr>
      <vt:lpstr>Микрофиламенты (МТ)</vt:lpstr>
      <vt:lpstr>Презентация PowerPoint</vt:lpstr>
      <vt:lpstr>Презентация PowerPoint</vt:lpstr>
      <vt:lpstr> Миосаттелитоциты </vt:lpstr>
      <vt:lpstr>Регенерация скелетной мышечной ткани </vt:lpstr>
      <vt:lpstr> Скелетная мышца как орган </vt:lpstr>
      <vt:lpstr>Сердечная мышечная ткань. </vt:lpstr>
      <vt:lpstr>Строение сократительных кардиомиоцитов. </vt:lpstr>
      <vt:lpstr>Презентация PowerPoint</vt:lpstr>
      <vt:lpstr>Презентация PowerPoint</vt:lpstr>
      <vt:lpstr>Гладкие мышечные ткани. </vt:lpstr>
      <vt:lpstr>Презентация PowerPoint</vt:lpstr>
      <vt:lpstr>Презентация PowerPoint</vt:lpstr>
      <vt:lpstr>Регенерация. </vt:lpstr>
      <vt:lpstr>Мышечная ткань нейрального происхождения. </vt:lpstr>
      <vt:lpstr>Рекомендуемая литература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Лекция 14. Мышечные ткани, морфофункциональная характеристика, классификация. Поперечнополосатые и гладкие мышечные ткани.   </dc:title>
  <dc:creator>User</dc:creator>
  <cp:lastModifiedBy>User</cp:lastModifiedBy>
  <cp:revision>41</cp:revision>
  <dcterms:created xsi:type="dcterms:W3CDTF">2023-04-26T16:20:17Z</dcterms:created>
  <dcterms:modified xsi:type="dcterms:W3CDTF">2023-12-07T03:59:40Z</dcterms:modified>
</cp:coreProperties>
</file>